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1" r:id="rId7"/>
    <p:sldId id="266" r:id="rId8"/>
    <p:sldId id="267" r:id="rId9"/>
    <p:sldId id="268" r:id="rId10"/>
    <p:sldId id="269" r:id="rId11"/>
    <p:sldId id="271" r:id="rId12"/>
    <p:sldId id="272" r:id="rId13"/>
    <p:sldId id="273" r:id="rId14"/>
    <p:sldId id="265" r:id="rId15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7"/>
    </p:embeddedFont>
    <p:embeddedFont>
      <p:font typeface="Noto Sans" panose="020B0502040504020204" pitchFamily="34" charset="0"/>
      <p:regular r:id="rId18"/>
      <p:bold r:id="rId19"/>
      <p:italic r:id="rId20"/>
      <p:boldItalic r:id="rId21"/>
    </p:embeddedFont>
    <p:embeddedFont>
      <p:font typeface="Noto Sans Light" panose="020B0502040504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BD1118B-D979-4B66-8850-ED6A38EE501D}">
  <a:tblStyle styleId="{7BD1118B-D979-4B66-8850-ED6A38EE50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168D01F-B82F-49FD-8F97-CA20005012E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564AC4C-32AC-40E3-B9B7-67B47246A718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7"/>
  </p:normalViewPr>
  <p:slideViewPr>
    <p:cSldViewPr snapToGrid="0">
      <p:cViewPr>
        <p:scale>
          <a:sx n="129" d="100"/>
          <a:sy n="129" d="100"/>
        </p:scale>
        <p:origin x="1160" y="2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fed4b13ea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fed4b13ea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>
          <a:extLst>
            <a:ext uri="{FF2B5EF4-FFF2-40B4-BE49-F238E27FC236}">
              <a16:creationId xmlns:a16="http://schemas.microsoft.com/office/drawing/2014/main" id="{51099AFD-1185-D2CC-C455-A79863481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cec060a38_0_8:notes">
            <a:extLst>
              <a:ext uri="{FF2B5EF4-FFF2-40B4-BE49-F238E27FC236}">
                <a16:creationId xmlns:a16="http://schemas.microsoft.com/office/drawing/2014/main" id="{BD39E8CE-01BD-6B8C-22C9-85960DFE8A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cec060a38_0_8:notes">
            <a:extLst>
              <a:ext uri="{FF2B5EF4-FFF2-40B4-BE49-F238E27FC236}">
                <a16:creationId xmlns:a16="http://schemas.microsoft.com/office/drawing/2014/main" id="{27D16FFB-A1B6-67CA-F69B-25AD19E5B9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38578430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>
          <a:extLst>
            <a:ext uri="{FF2B5EF4-FFF2-40B4-BE49-F238E27FC236}">
              <a16:creationId xmlns:a16="http://schemas.microsoft.com/office/drawing/2014/main" id="{E1BA534B-CDE6-1F4D-BF28-0714ACD8C9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cec060a38_0_8:notes">
            <a:extLst>
              <a:ext uri="{FF2B5EF4-FFF2-40B4-BE49-F238E27FC236}">
                <a16:creationId xmlns:a16="http://schemas.microsoft.com/office/drawing/2014/main" id="{D42F455B-0C08-CDAD-03DE-23D35C41CF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cec060a38_0_8:notes">
            <a:extLst>
              <a:ext uri="{FF2B5EF4-FFF2-40B4-BE49-F238E27FC236}">
                <a16:creationId xmlns:a16="http://schemas.microsoft.com/office/drawing/2014/main" id="{22A2B61B-DF4C-2EFD-09C1-3AB53F0231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7132644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>
          <a:extLst>
            <a:ext uri="{FF2B5EF4-FFF2-40B4-BE49-F238E27FC236}">
              <a16:creationId xmlns:a16="http://schemas.microsoft.com/office/drawing/2014/main" id="{9E1B8ADC-157F-0DC7-EB91-66FC8E3AC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cec060a38_0_8:notes">
            <a:extLst>
              <a:ext uri="{FF2B5EF4-FFF2-40B4-BE49-F238E27FC236}">
                <a16:creationId xmlns:a16="http://schemas.microsoft.com/office/drawing/2014/main" id="{AF014DD8-68B8-BB56-22C0-B5E4CF1D28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cec060a38_0_8:notes">
            <a:extLst>
              <a:ext uri="{FF2B5EF4-FFF2-40B4-BE49-F238E27FC236}">
                <a16:creationId xmlns:a16="http://schemas.microsoft.com/office/drawing/2014/main" id="{5F65925B-48DB-365E-B5C8-44CCE9C358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2446406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3f38b9422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33f38b9422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31e78ce11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31e78ce11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33427ff358_2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333427ff358_2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33427ff358_2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33427ff358_2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cec060a3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cec060a3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>
          <a:extLst>
            <a:ext uri="{FF2B5EF4-FFF2-40B4-BE49-F238E27FC236}">
              <a16:creationId xmlns:a16="http://schemas.microsoft.com/office/drawing/2014/main" id="{A83E886B-4B73-FB9F-175D-A61305283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cec060a38_0_8:notes">
            <a:extLst>
              <a:ext uri="{FF2B5EF4-FFF2-40B4-BE49-F238E27FC236}">
                <a16:creationId xmlns:a16="http://schemas.microsoft.com/office/drawing/2014/main" id="{886C3420-35A3-8FC5-1619-81C987B24B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cec060a38_0_8:notes">
            <a:extLst>
              <a:ext uri="{FF2B5EF4-FFF2-40B4-BE49-F238E27FC236}">
                <a16:creationId xmlns:a16="http://schemas.microsoft.com/office/drawing/2014/main" id="{510E4CC8-D2AE-95D3-B943-56252426BD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1866219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>
          <a:extLst>
            <a:ext uri="{FF2B5EF4-FFF2-40B4-BE49-F238E27FC236}">
              <a16:creationId xmlns:a16="http://schemas.microsoft.com/office/drawing/2014/main" id="{A810F592-BAF8-949B-7116-458007C13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cec060a38_0_8:notes">
            <a:extLst>
              <a:ext uri="{FF2B5EF4-FFF2-40B4-BE49-F238E27FC236}">
                <a16:creationId xmlns:a16="http://schemas.microsoft.com/office/drawing/2014/main" id="{2CD5B427-FE45-1957-8C57-E2DCA25BDC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cec060a38_0_8:notes">
            <a:extLst>
              <a:ext uri="{FF2B5EF4-FFF2-40B4-BE49-F238E27FC236}">
                <a16:creationId xmlns:a16="http://schemas.microsoft.com/office/drawing/2014/main" id="{3B75ABAB-D6FF-13AB-8ABD-99CB807FD0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24237994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>
          <a:extLst>
            <a:ext uri="{FF2B5EF4-FFF2-40B4-BE49-F238E27FC236}">
              <a16:creationId xmlns:a16="http://schemas.microsoft.com/office/drawing/2014/main" id="{31F57EF6-01B1-0BFE-01B4-8657BBE46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cec060a38_0_8:notes">
            <a:extLst>
              <a:ext uri="{FF2B5EF4-FFF2-40B4-BE49-F238E27FC236}">
                <a16:creationId xmlns:a16="http://schemas.microsoft.com/office/drawing/2014/main" id="{EB361B56-E92E-A360-7A48-41964A2679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cec060a38_0_8:notes">
            <a:extLst>
              <a:ext uri="{FF2B5EF4-FFF2-40B4-BE49-F238E27FC236}">
                <a16:creationId xmlns:a16="http://schemas.microsoft.com/office/drawing/2014/main" id="{1C7A5B24-89BD-1238-A756-67E8ED6D8E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1346857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>
          <a:extLst>
            <a:ext uri="{FF2B5EF4-FFF2-40B4-BE49-F238E27FC236}">
              <a16:creationId xmlns:a16="http://schemas.microsoft.com/office/drawing/2014/main" id="{BF94C738-51E7-BB21-5050-785E01FA7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cec060a38_0_8:notes">
            <a:extLst>
              <a:ext uri="{FF2B5EF4-FFF2-40B4-BE49-F238E27FC236}">
                <a16:creationId xmlns:a16="http://schemas.microsoft.com/office/drawing/2014/main" id="{DB55E051-12F1-7AD5-DE15-9BC7BAC242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cec060a38_0_8:notes">
            <a:extLst>
              <a:ext uri="{FF2B5EF4-FFF2-40B4-BE49-F238E27FC236}">
                <a16:creationId xmlns:a16="http://schemas.microsoft.com/office/drawing/2014/main" id="{B7DF3895-597B-29E8-3DD5-3EE095A5CA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3900293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Noto Sans"/>
              <a:buNone/>
              <a:defRPr sz="5200">
                <a:latin typeface="Noto Sans"/>
                <a:ea typeface="Noto Sans"/>
                <a:cs typeface="Noto Sans"/>
                <a:sym typeface="Noto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677860" y="4764217"/>
            <a:ext cx="295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buNone/>
              <a:defRPr sz="12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buNone/>
              <a:defRPr sz="12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buNone/>
              <a:defRPr sz="12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buNone/>
              <a:defRPr sz="12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buNone/>
              <a:defRPr sz="12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buNone/>
              <a:defRPr sz="12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buNone/>
              <a:defRPr sz="12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buNone/>
              <a:defRPr sz="12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buNone/>
              <a:defRPr sz="12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 b="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Noto Sans"/>
              <a:buNone/>
              <a:defRPr sz="5200">
                <a:latin typeface="Noto Sans"/>
                <a:ea typeface="Noto Sans"/>
                <a:cs typeface="Noto Sans"/>
                <a:sym typeface="Noto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highlight>
                  <a:schemeClr val="lt1"/>
                </a:highlight>
              </a:defRPr>
            </a:lvl1pPr>
            <a:lvl2pPr lvl="1">
              <a:buNone/>
              <a:defRPr>
                <a:highlight>
                  <a:schemeClr val="lt1"/>
                </a:highlight>
              </a:defRPr>
            </a:lvl2pPr>
            <a:lvl3pPr lvl="2">
              <a:buNone/>
              <a:defRPr>
                <a:highlight>
                  <a:schemeClr val="lt1"/>
                </a:highlight>
              </a:defRPr>
            </a:lvl3pPr>
            <a:lvl4pPr lvl="3">
              <a:buNone/>
              <a:defRPr>
                <a:highlight>
                  <a:schemeClr val="lt1"/>
                </a:highlight>
              </a:defRPr>
            </a:lvl4pPr>
            <a:lvl5pPr lvl="4">
              <a:buNone/>
              <a:defRPr>
                <a:highlight>
                  <a:schemeClr val="lt1"/>
                </a:highlight>
              </a:defRPr>
            </a:lvl5pPr>
            <a:lvl6pPr lvl="5">
              <a:buNone/>
              <a:defRPr>
                <a:highlight>
                  <a:schemeClr val="lt1"/>
                </a:highlight>
              </a:defRPr>
            </a:lvl6pPr>
            <a:lvl7pPr lvl="6">
              <a:buNone/>
              <a:defRPr>
                <a:highlight>
                  <a:schemeClr val="lt1"/>
                </a:highlight>
              </a:defRPr>
            </a:lvl7pPr>
            <a:lvl8pPr lvl="7">
              <a:buNone/>
              <a:defRPr>
                <a:highlight>
                  <a:schemeClr val="lt1"/>
                </a:highlight>
              </a:defRPr>
            </a:lvl8pPr>
            <a:lvl9pPr lvl="8">
              <a:buNone/>
              <a:defRPr>
                <a:highlight>
                  <a:schemeClr val="lt1"/>
                </a:highlight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2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26"/>
          <p:cNvSpPr txBox="1">
            <a:spLocks noGrp="1"/>
          </p:cNvSpPr>
          <p:nvPr>
            <p:ph type="sldNum" idx="12"/>
          </p:nvPr>
        </p:nvSpPr>
        <p:spPr>
          <a:xfrm>
            <a:off x="8677860" y="4764217"/>
            <a:ext cx="295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 b="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"/>
              <a:buNone/>
              <a:defRPr sz="28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"/>
              <a:buNone/>
              <a:defRPr sz="2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0F00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3635" y="4709575"/>
            <a:ext cx="1245042" cy="4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7"/>
          <p:cNvSpPr txBox="1">
            <a:spLocks noGrp="1"/>
          </p:cNvSpPr>
          <p:nvPr>
            <p:ph type="body" idx="4294967295"/>
          </p:nvPr>
        </p:nvSpPr>
        <p:spPr>
          <a:xfrm>
            <a:off x="310800" y="4237225"/>
            <a:ext cx="4410900" cy="3775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 dirty="0">
                <a:solidFill>
                  <a:schemeClr val="lt1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Vaishnavi Kokadwar</a:t>
            </a:r>
            <a:endParaRPr sz="1300" dirty="0">
              <a:solidFill>
                <a:schemeClr val="lt1"/>
              </a:solidFill>
              <a:latin typeface="Noto Sans Light"/>
              <a:ea typeface="Noto Sans Light"/>
              <a:cs typeface="Noto Sans Light"/>
              <a:sym typeface="Noto Sans Light"/>
            </a:endParaRPr>
          </a:p>
        </p:txBody>
      </p:sp>
      <p:sp>
        <p:nvSpPr>
          <p:cNvPr id="109" name="Google Shape;109;p27"/>
          <p:cNvSpPr txBox="1">
            <a:spLocks noGrp="1"/>
          </p:cNvSpPr>
          <p:nvPr>
            <p:ph type="body" idx="4294967295"/>
          </p:nvPr>
        </p:nvSpPr>
        <p:spPr>
          <a:xfrm>
            <a:off x="160975" y="4780225"/>
            <a:ext cx="2376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" sz="700" i="1">
                <a:solidFill>
                  <a:schemeClr val="lt1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May, 2025</a:t>
            </a:r>
            <a:endParaRPr sz="1200" i="1">
              <a:solidFill>
                <a:schemeClr val="lt1"/>
              </a:solidFill>
              <a:latin typeface="Noto Sans Light"/>
              <a:ea typeface="Noto Sans Light"/>
              <a:cs typeface="Noto Sans Light"/>
              <a:sym typeface="Noto Sans Light"/>
            </a:endParaRPr>
          </a:p>
        </p:txBody>
      </p:sp>
      <p:sp>
        <p:nvSpPr>
          <p:cNvPr id="110" name="Google Shape;110;p27"/>
          <p:cNvSpPr txBox="1"/>
          <p:nvPr/>
        </p:nvSpPr>
        <p:spPr>
          <a:xfrm>
            <a:off x="310800" y="1795500"/>
            <a:ext cx="6087300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4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AMAZON Reviews analysis</a:t>
            </a:r>
            <a:endParaRPr lang="en-IN" sz="5400" dirty="0"/>
          </a:p>
        </p:txBody>
      </p:sp>
      <p:pic>
        <p:nvPicPr>
          <p:cNvPr id="111" name="Google Shape;11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5750" y="781987"/>
            <a:ext cx="4300600" cy="376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7"/>
          <p:cNvSpPr txBox="1"/>
          <p:nvPr/>
        </p:nvSpPr>
        <p:spPr>
          <a:xfrm>
            <a:off x="310800" y="2718900"/>
            <a:ext cx="4743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ADSP 31013: Big Data and Cloud Computing</a:t>
            </a:r>
            <a:endParaRPr dirty="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>
          <a:extLst>
            <a:ext uri="{FF2B5EF4-FFF2-40B4-BE49-F238E27FC236}">
              <a16:creationId xmlns:a16="http://schemas.microsoft.com/office/drawing/2014/main" id="{3AA8B17E-6668-14D0-8E9B-B230B8998B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>
            <a:extLst>
              <a:ext uri="{FF2B5EF4-FFF2-40B4-BE49-F238E27FC236}">
                <a16:creationId xmlns:a16="http://schemas.microsoft.com/office/drawing/2014/main" id="{00D27E2C-90B6-CD7F-0AA2-11AF9AEFDBF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62" name="Google Shape;162;p32">
            <a:extLst>
              <a:ext uri="{FF2B5EF4-FFF2-40B4-BE49-F238E27FC236}">
                <a16:creationId xmlns:a16="http://schemas.microsoft.com/office/drawing/2014/main" id="{08F4DDFC-EF83-41A5-3D63-2930B951B5C5}"/>
              </a:ext>
            </a:extLst>
          </p:cNvPr>
          <p:cNvSpPr/>
          <p:nvPr/>
        </p:nvSpPr>
        <p:spPr>
          <a:xfrm>
            <a:off x="0" y="4818175"/>
            <a:ext cx="9144000" cy="325200"/>
          </a:xfrm>
          <a:prstGeom prst="rect">
            <a:avLst/>
          </a:prstGeom>
          <a:solidFill>
            <a:srgbClr val="3A32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32">
            <a:extLst>
              <a:ext uri="{FF2B5EF4-FFF2-40B4-BE49-F238E27FC236}">
                <a16:creationId xmlns:a16="http://schemas.microsoft.com/office/drawing/2014/main" id="{74B179DB-B133-C2FB-7E55-9E702E6AA08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325" y="4818175"/>
            <a:ext cx="933348" cy="3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2">
            <a:extLst>
              <a:ext uri="{FF2B5EF4-FFF2-40B4-BE49-F238E27FC236}">
                <a16:creationId xmlns:a16="http://schemas.microsoft.com/office/drawing/2014/main" id="{4EBCBD6A-2967-49E3-384D-1E1799BC5F37}"/>
              </a:ext>
            </a:extLst>
          </p:cNvPr>
          <p:cNvSpPr txBox="1"/>
          <p:nvPr/>
        </p:nvSpPr>
        <p:spPr>
          <a:xfrm>
            <a:off x="311700" y="136975"/>
            <a:ext cx="567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990000"/>
                </a:solidFill>
                <a:latin typeface="Noto Sans"/>
                <a:ea typeface="Noto Sans"/>
                <a:cs typeface="Noto Sans"/>
                <a:sym typeface="Noto Sans"/>
              </a:rPr>
              <a:t>Similarity Analysis for Top Products</a:t>
            </a:r>
            <a:endParaRPr sz="1800" b="1" dirty="0">
              <a:solidFill>
                <a:srgbClr val="9900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4BB77D-A13A-C418-32CA-FF9AA88AEE71}"/>
              </a:ext>
            </a:extLst>
          </p:cNvPr>
          <p:cNvSpPr txBox="1"/>
          <p:nvPr/>
        </p:nvSpPr>
        <p:spPr>
          <a:xfrm>
            <a:off x="153880" y="810827"/>
            <a:ext cx="858330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Methodology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Same methodology applied for individual product reviews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Top products identified based on review volumes within the Industrial and Scientific category</a:t>
            </a:r>
          </a:p>
          <a:p>
            <a:endParaRPr lang="en-US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5A35F0-C6AB-CE14-202D-DF46251371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218" y="1703379"/>
            <a:ext cx="4840004" cy="28220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88A265-6CE0-1D15-99A0-E712E883A7E1}"/>
              </a:ext>
            </a:extLst>
          </p:cNvPr>
          <p:cNvSpPr txBox="1"/>
          <p:nvPr/>
        </p:nvSpPr>
        <p:spPr>
          <a:xfrm>
            <a:off x="5143222" y="1786919"/>
            <a:ext cx="386831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Analysis for </a:t>
            </a:r>
            <a:r>
              <a:rPr lang="en-IN" b="1" dirty="0" err="1"/>
              <a:t>EPAuto</a:t>
            </a:r>
            <a:r>
              <a:rPr lang="en-IN" b="1" dirty="0"/>
              <a:t> Waterproof Car Trash Can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Jaccard distance is set to 0.5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1.47% titles are duplicate while 0.17% reviews are found to be duplicate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Percentage of duplicates extremely small even though Jaccard distance is high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Similar results for other top 4 products found in the Industrial category</a:t>
            </a:r>
          </a:p>
        </p:txBody>
      </p:sp>
    </p:spTree>
    <p:extLst>
      <p:ext uri="{BB962C8B-B14F-4D97-AF65-F5344CB8AC3E}">
        <p14:creationId xmlns:p14="http://schemas.microsoft.com/office/powerpoint/2010/main" val="998489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>
          <a:extLst>
            <a:ext uri="{FF2B5EF4-FFF2-40B4-BE49-F238E27FC236}">
              <a16:creationId xmlns:a16="http://schemas.microsoft.com/office/drawing/2014/main" id="{7F223339-90A2-963F-EC52-E4A70B07C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>
            <a:extLst>
              <a:ext uri="{FF2B5EF4-FFF2-40B4-BE49-F238E27FC236}">
                <a16:creationId xmlns:a16="http://schemas.microsoft.com/office/drawing/2014/main" id="{52F98B16-007F-68FA-CF3A-9B2F54ACE7D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62" name="Google Shape;162;p32">
            <a:extLst>
              <a:ext uri="{FF2B5EF4-FFF2-40B4-BE49-F238E27FC236}">
                <a16:creationId xmlns:a16="http://schemas.microsoft.com/office/drawing/2014/main" id="{C2CC4730-5D64-9356-6E65-4D262BDC435F}"/>
              </a:ext>
            </a:extLst>
          </p:cNvPr>
          <p:cNvSpPr/>
          <p:nvPr/>
        </p:nvSpPr>
        <p:spPr>
          <a:xfrm>
            <a:off x="0" y="4818175"/>
            <a:ext cx="9144000" cy="325200"/>
          </a:xfrm>
          <a:prstGeom prst="rect">
            <a:avLst/>
          </a:prstGeom>
          <a:solidFill>
            <a:srgbClr val="3A32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32">
            <a:extLst>
              <a:ext uri="{FF2B5EF4-FFF2-40B4-BE49-F238E27FC236}">
                <a16:creationId xmlns:a16="http://schemas.microsoft.com/office/drawing/2014/main" id="{21FE228D-D87D-7FD5-9F94-4CA8C904556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325" y="4818175"/>
            <a:ext cx="933348" cy="3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2">
            <a:extLst>
              <a:ext uri="{FF2B5EF4-FFF2-40B4-BE49-F238E27FC236}">
                <a16:creationId xmlns:a16="http://schemas.microsoft.com/office/drawing/2014/main" id="{39C0F85E-E1B3-E776-7DD6-BF1A2F18C738}"/>
              </a:ext>
            </a:extLst>
          </p:cNvPr>
          <p:cNvSpPr txBox="1"/>
          <p:nvPr/>
        </p:nvSpPr>
        <p:spPr>
          <a:xfrm>
            <a:off x="311700" y="136975"/>
            <a:ext cx="567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990000"/>
                </a:solidFill>
                <a:latin typeface="Noto Sans"/>
                <a:ea typeface="Noto Sans"/>
                <a:cs typeface="Noto Sans"/>
                <a:sym typeface="Noto Sans"/>
              </a:rPr>
              <a:t>Similarity Analysis for Recent vs Old Reviews </a:t>
            </a:r>
            <a:endParaRPr sz="1800" b="1" dirty="0">
              <a:solidFill>
                <a:srgbClr val="9900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B72937-E707-FBCD-358C-4BFD78887748}"/>
              </a:ext>
            </a:extLst>
          </p:cNvPr>
          <p:cNvSpPr txBox="1"/>
          <p:nvPr/>
        </p:nvSpPr>
        <p:spPr>
          <a:xfrm>
            <a:off x="153880" y="633847"/>
            <a:ext cx="858330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Methodology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Reviews data split at year 2022 mark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Same methodology applied for split review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Jaccard distance set at 0.5 based on previous results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EF7964-10B7-EFE5-A19C-9EBC8801B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80" y="1567693"/>
            <a:ext cx="4191978" cy="24514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2AC9E82-D114-0C44-7C30-1311D74771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9680" y="1598913"/>
            <a:ext cx="4191978" cy="24186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981424-618B-3F2C-BE96-32EE67111951}"/>
              </a:ext>
            </a:extLst>
          </p:cNvPr>
          <p:cNvSpPr txBox="1"/>
          <p:nvPr/>
        </p:nvSpPr>
        <p:spPr>
          <a:xfrm>
            <a:off x="132467" y="3986966"/>
            <a:ext cx="858330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Key Insights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Title Duplicates are 2.22% for 2022 to 2023 and 2.11% for Pre-2022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Significant difference not found for recent and non-recent duplicate percentages</a:t>
            </a:r>
          </a:p>
        </p:txBody>
      </p:sp>
    </p:spTree>
    <p:extLst>
      <p:ext uri="{BB962C8B-B14F-4D97-AF65-F5344CB8AC3E}">
        <p14:creationId xmlns:p14="http://schemas.microsoft.com/office/powerpoint/2010/main" val="2093138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>
          <a:extLst>
            <a:ext uri="{FF2B5EF4-FFF2-40B4-BE49-F238E27FC236}">
              <a16:creationId xmlns:a16="http://schemas.microsoft.com/office/drawing/2014/main" id="{323D31E7-5FAE-E2EE-AE1A-FA1074193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>
            <a:extLst>
              <a:ext uri="{FF2B5EF4-FFF2-40B4-BE49-F238E27FC236}">
                <a16:creationId xmlns:a16="http://schemas.microsoft.com/office/drawing/2014/main" id="{9F827F40-924D-91B0-3925-437F1DE1A3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62" name="Google Shape;162;p32">
            <a:extLst>
              <a:ext uri="{FF2B5EF4-FFF2-40B4-BE49-F238E27FC236}">
                <a16:creationId xmlns:a16="http://schemas.microsoft.com/office/drawing/2014/main" id="{E2E76058-6D85-1064-FE19-383B9701F47C}"/>
              </a:ext>
            </a:extLst>
          </p:cNvPr>
          <p:cNvSpPr/>
          <p:nvPr/>
        </p:nvSpPr>
        <p:spPr>
          <a:xfrm>
            <a:off x="0" y="4818175"/>
            <a:ext cx="9144000" cy="325200"/>
          </a:xfrm>
          <a:prstGeom prst="rect">
            <a:avLst/>
          </a:prstGeom>
          <a:solidFill>
            <a:srgbClr val="3A32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32">
            <a:extLst>
              <a:ext uri="{FF2B5EF4-FFF2-40B4-BE49-F238E27FC236}">
                <a16:creationId xmlns:a16="http://schemas.microsoft.com/office/drawing/2014/main" id="{9A3C6FBB-F065-54D2-33A5-EBDE719884A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325" y="4818175"/>
            <a:ext cx="933348" cy="3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2">
            <a:extLst>
              <a:ext uri="{FF2B5EF4-FFF2-40B4-BE49-F238E27FC236}">
                <a16:creationId xmlns:a16="http://schemas.microsoft.com/office/drawing/2014/main" id="{0F931B36-6DE3-361E-B671-D375EAB4C0F5}"/>
              </a:ext>
            </a:extLst>
          </p:cNvPr>
          <p:cNvSpPr txBox="1"/>
          <p:nvPr/>
        </p:nvSpPr>
        <p:spPr>
          <a:xfrm>
            <a:off x="311700" y="136975"/>
            <a:ext cx="567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990000"/>
                </a:solidFill>
                <a:latin typeface="Noto Sans"/>
                <a:ea typeface="Noto Sans"/>
                <a:cs typeface="Noto Sans"/>
                <a:sym typeface="Noto Sans"/>
              </a:rPr>
              <a:t>Conclusions and Recommendations</a:t>
            </a:r>
            <a:endParaRPr sz="1800" b="1" dirty="0">
              <a:solidFill>
                <a:srgbClr val="9900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5E0DD7-8519-C366-CCE0-55F0C48E21DF}"/>
              </a:ext>
            </a:extLst>
          </p:cNvPr>
          <p:cNvSpPr txBox="1"/>
          <p:nvPr/>
        </p:nvSpPr>
        <p:spPr>
          <a:xfrm>
            <a:off x="153881" y="810827"/>
            <a:ext cx="662054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Conclusions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endParaRPr lang="en-US" sz="12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 higher number of reviews does not always </a:t>
            </a:r>
            <a:r>
              <a:rPr lang="en-IN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correlate </a:t>
            </a: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with higher product ratings.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Top reviewers </a:t>
            </a: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often contribute across multiple product categories — up to six on average.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Frequent word usage </a:t>
            </a: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 reviews is not a reliable indicator of sentiment or authenticity.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Product price </a:t>
            </a: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shows a strong correlation with both the average rating and review volume.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Reviews with high textual similarity can express </a:t>
            </a:r>
            <a:r>
              <a:rPr lang="en-IN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contrasting sentiments </a:t>
            </a: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(e.g., “Very good” vs. “Not good”).</a:t>
            </a:r>
          </a:p>
          <a:p>
            <a:endParaRPr lang="en-US" sz="12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Recommendations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Avoid </a:t>
            </a:r>
            <a:r>
              <a:rPr lang="en-IN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relying solely on review text and titles</a:t>
            </a: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as AI can now generate diverse and convincing fake content.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Monitor </a:t>
            </a:r>
            <a:r>
              <a:rPr lang="en-IN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unusual reviewer </a:t>
            </a:r>
            <a:r>
              <a:rPr lang="en-IN" sz="1200" b="1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behavior</a:t>
            </a: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such as an abnormally high number of reviews from a single user or for specific products.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Perform targeted similarity analysis on </a:t>
            </a:r>
            <a:r>
              <a:rPr lang="en-IN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outlier reviews</a:t>
            </a: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especially those written by highly active users — these often show repetitive patterns.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Use </a:t>
            </a:r>
            <a:r>
              <a:rPr lang="en-IN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Jaccard similarity </a:t>
            </a:r>
            <a:r>
              <a:rPr lang="en-I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to detect near-duplicate reviews effectively, ensuring semantic closeness beyond simple keyword overlap.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F3FF5E-8276-1563-B917-084ED572A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349" y="1263241"/>
            <a:ext cx="2024834" cy="296595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36CFB49-F374-B6E0-1314-AE3D4AC90334}"/>
              </a:ext>
            </a:extLst>
          </p:cNvPr>
          <p:cNvSpPr/>
          <p:nvPr/>
        </p:nvSpPr>
        <p:spPr>
          <a:xfrm>
            <a:off x="6723418" y="2244773"/>
            <a:ext cx="2064774" cy="3342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792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0F00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/>
          <p:nvPr/>
        </p:nvSpPr>
        <p:spPr>
          <a:xfrm>
            <a:off x="582445" y="1032450"/>
            <a:ext cx="2695200" cy="15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THANK</a:t>
            </a:r>
            <a:endParaRPr sz="100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4" name="Google Shape;254;p36"/>
          <p:cNvSpPr txBox="1"/>
          <p:nvPr/>
        </p:nvSpPr>
        <p:spPr>
          <a:xfrm>
            <a:off x="648075" y="2295850"/>
            <a:ext cx="2695200" cy="15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YOU</a:t>
            </a:r>
            <a:endParaRPr sz="10000">
              <a:solidFill>
                <a:schemeClr val="lt1"/>
              </a:solidFill>
            </a:endParaRPr>
          </a:p>
        </p:txBody>
      </p:sp>
      <p:pic>
        <p:nvPicPr>
          <p:cNvPr id="255" name="Google Shape;25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5750" y="781987"/>
            <a:ext cx="4300600" cy="376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/>
          <p:nvPr/>
        </p:nvSpPr>
        <p:spPr>
          <a:xfrm>
            <a:off x="0" y="4818175"/>
            <a:ext cx="9144000" cy="325200"/>
          </a:xfrm>
          <a:prstGeom prst="rect">
            <a:avLst/>
          </a:prstGeom>
          <a:solidFill>
            <a:srgbClr val="3A32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1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325" y="4818175"/>
            <a:ext cx="933348" cy="3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8"/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20" name="Google Shape;120;p28"/>
          <p:cNvSpPr txBox="1"/>
          <p:nvPr/>
        </p:nvSpPr>
        <p:spPr>
          <a:xfrm>
            <a:off x="311700" y="136975"/>
            <a:ext cx="567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90000"/>
                </a:solidFill>
                <a:latin typeface="Noto Sans"/>
                <a:ea typeface="Noto Sans"/>
                <a:cs typeface="Noto Sans"/>
                <a:sym typeface="Noto Sans"/>
              </a:rPr>
              <a:t>Executive Summary</a:t>
            </a:r>
            <a:endParaRPr sz="1800" b="1">
              <a:solidFill>
                <a:srgbClr val="9900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21" name="Google Shape;121;p28"/>
          <p:cNvSpPr txBox="1"/>
          <p:nvPr/>
        </p:nvSpPr>
        <p:spPr>
          <a:xfrm>
            <a:off x="311700" y="644700"/>
            <a:ext cx="4331400" cy="393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Noto Sans"/>
                <a:ea typeface="Noto Sans"/>
                <a:cs typeface="Noto Sans"/>
                <a:sym typeface="Noto Sans"/>
              </a:rPr>
              <a:t>The situation:</a:t>
            </a:r>
            <a:endParaRPr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274320" indent="-200660">
              <a:lnSpc>
                <a:spcPct val="115000"/>
              </a:lnSpc>
              <a:buSzPts val="1000"/>
              <a:buFont typeface="Arial"/>
              <a:buChar char="●"/>
            </a:pPr>
            <a:r>
              <a:rPr lang="en-IN" sz="1000" dirty="0">
                <a:latin typeface="Noto Sans"/>
                <a:ea typeface="Noto Sans"/>
                <a:cs typeface="Noto Sans"/>
              </a:rPr>
              <a:t>Surge in generative AI tools enables mass creation of product reviews.</a:t>
            </a:r>
          </a:p>
          <a:p>
            <a:pPr marL="274320" indent="-200660">
              <a:lnSpc>
                <a:spcPct val="115000"/>
              </a:lnSpc>
              <a:buSzPts val="1000"/>
              <a:buFont typeface="Arial"/>
              <a:buChar char="●"/>
            </a:pPr>
            <a:r>
              <a:rPr lang="en-IN" sz="1000" dirty="0">
                <a:latin typeface="Noto Sans"/>
                <a:ea typeface="Noto Sans"/>
                <a:cs typeface="Noto Sans"/>
              </a:rPr>
              <a:t>Amazon’s platform faces growing volumes of suspicious or redundant review content.</a:t>
            </a:r>
          </a:p>
          <a:p>
            <a:pPr marL="274320" indent="-200660">
              <a:lnSpc>
                <a:spcPct val="115000"/>
              </a:lnSpc>
              <a:buSzPts val="1000"/>
              <a:buFont typeface="Arial"/>
              <a:buChar char="●"/>
            </a:pPr>
            <a:r>
              <a:rPr lang="en-IN" sz="1000" dirty="0">
                <a:latin typeface="Noto Sans"/>
                <a:ea typeface="Noto Sans"/>
                <a:cs typeface="Noto Sans"/>
              </a:rPr>
              <a:t>Fake reviews distort product perception, mislead consumers, and erode trust.</a:t>
            </a:r>
          </a:p>
          <a:p>
            <a:pPr marL="0" lvl="0" indent="0" algn="l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b="1" dirty="0">
                <a:latin typeface="Noto Sans"/>
                <a:ea typeface="Noto Sans"/>
                <a:cs typeface="Noto Sans"/>
                <a:sym typeface="Noto Sans"/>
              </a:rPr>
              <a:t>The challenge</a:t>
            </a:r>
            <a:r>
              <a:rPr lang="en" dirty="0">
                <a:latin typeface="Noto Sans"/>
                <a:ea typeface="Noto Sans"/>
                <a:cs typeface="Noto Sans"/>
                <a:sym typeface="Noto Sans"/>
              </a:rPr>
              <a:t>:</a:t>
            </a:r>
            <a:endParaRPr dirty="0">
              <a:latin typeface="Noto Sans"/>
              <a:ea typeface="Noto Sans"/>
              <a:cs typeface="Noto Sans"/>
              <a:sym typeface="Noto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 b="1" dirty="0">
                <a:latin typeface="Noto Sans"/>
                <a:ea typeface="Noto Sans"/>
                <a:cs typeface="Noto Sans"/>
                <a:sym typeface="Noto Sans"/>
              </a:rPr>
              <a:t>Identifying and differentiating between genuine and mass-generated reviews at scale</a:t>
            </a:r>
            <a:endParaRPr sz="1000"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latin typeface="Noto Sans"/>
                <a:ea typeface="Noto Sans"/>
                <a:cs typeface="Noto Sans"/>
                <a:sym typeface="Noto Sans"/>
              </a:rPr>
              <a:t>The goal:</a:t>
            </a:r>
            <a:endParaRPr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274320" indent="-200660">
              <a:lnSpc>
                <a:spcPct val="115000"/>
              </a:lnSpc>
              <a:buSzPts val="1000"/>
              <a:buFont typeface="Arial"/>
              <a:buChar char="●"/>
            </a:pPr>
            <a:r>
              <a:rPr lang="en-IN" sz="1000" dirty="0">
                <a:latin typeface="Noto Sans"/>
                <a:ea typeface="Noto Sans"/>
                <a:cs typeface="Noto Sans"/>
              </a:rPr>
              <a:t>Investigate whether AI contributes to fraudulent or redundant reviews.</a:t>
            </a:r>
          </a:p>
          <a:p>
            <a:pPr marL="274320" indent="-200660">
              <a:lnSpc>
                <a:spcPct val="115000"/>
              </a:lnSpc>
              <a:buSzPts val="1000"/>
              <a:buFont typeface="Arial"/>
              <a:buChar char="●"/>
            </a:pPr>
            <a:r>
              <a:rPr lang="en-IN" sz="1000" dirty="0">
                <a:latin typeface="Noto Sans"/>
                <a:ea typeface="Noto Sans"/>
                <a:cs typeface="Noto Sans"/>
              </a:rPr>
              <a:t>Apply big data and similarity analysis techniques to detect such patterns.</a:t>
            </a:r>
          </a:p>
          <a:p>
            <a:pPr marL="274320" indent="-200660">
              <a:lnSpc>
                <a:spcPct val="115000"/>
              </a:lnSpc>
              <a:buSzPts val="1000"/>
              <a:buFont typeface="Arial"/>
              <a:buChar char="●"/>
            </a:pPr>
            <a:r>
              <a:rPr lang="en-IN" sz="1000" dirty="0">
                <a:latin typeface="Noto Sans"/>
                <a:ea typeface="Noto Sans"/>
                <a:cs typeface="Noto Sans"/>
              </a:rPr>
              <a:t>Provide insights to support automated detection and content moderation systems.</a:t>
            </a:r>
          </a:p>
        </p:txBody>
      </p:sp>
      <p:pic>
        <p:nvPicPr>
          <p:cNvPr id="3" name="Picture 2" descr="A person using a computer&#10;&#10;AI-generated content may be incorrect.">
            <a:extLst>
              <a:ext uri="{FF2B5EF4-FFF2-40B4-BE49-F238E27FC236}">
                <a16:creationId xmlns:a16="http://schemas.microsoft.com/office/drawing/2014/main" id="{1F5C6F38-4D6E-7402-0010-B4E32A2AC08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433" r="12047"/>
          <a:stretch/>
        </p:blipFill>
        <p:spPr>
          <a:xfrm>
            <a:off x="4572000" y="563907"/>
            <a:ext cx="4572000" cy="34104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32" name="Google Shape;132;p29"/>
          <p:cNvSpPr/>
          <p:nvPr/>
        </p:nvSpPr>
        <p:spPr>
          <a:xfrm>
            <a:off x="0" y="4818175"/>
            <a:ext cx="9144000" cy="325200"/>
          </a:xfrm>
          <a:prstGeom prst="rect">
            <a:avLst/>
          </a:prstGeom>
          <a:solidFill>
            <a:srgbClr val="3A32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05325" y="4818175"/>
            <a:ext cx="933348" cy="3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9"/>
          <p:cNvSpPr txBox="1"/>
          <p:nvPr/>
        </p:nvSpPr>
        <p:spPr>
          <a:xfrm>
            <a:off x="341650" y="325850"/>
            <a:ext cx="567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990000"/>
                </a:solidFill>
                <a:latin typeface="Noto Sans"/>
                <a:ea typeface="Noto Sans"/>
                <a:cs typeface="Noto Sans"/>
                <a:sym typeface="Noto Sans"/>
              </a:rPr>
              <a:t>Data Overview</a:t>
            </a:r>
            <a:endParaRPr sz="1800" b="1" i="0" u="none" strike="noStrike" cap="none">
              <a:solidFill>
                <a:srgbClr val="9900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38" name="Google Shape;138;p29"/>
          <p:cNvSpPr txBox="1"/>
          <p:nvPr/>
        </p:nvSpPr>
        <p:spPr>
          <a:xfrm>
            <a:off x="671300" y="847500"/>
            <a:ext cx="8299500" cy="1104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Source</a:t>
            </a:r>
            <a:r>
              <a:rPr lang="en" sz="16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: This project uses the </a:t>
            </a:r>
            <a:r>
              <a:rPr lang="en-US" sz="16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the reviews dataset from </a:t>
            </a:r>
            <a:r>
              <a:rPr lang="en-US" sz="16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Amazon Reviews Archive </a:t>
            </a:r>
            <a:r>
              <a:rPr lang="en-US" sz="16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stored in Google Cloud Storage (Overall Size </a:t>
            </a:r>
            <a:r>
              <a:rPr lang="en-IN" sz="1600" dirty="0">
                <a:solidFill>
                  <a:schemeClr val="dk1"/>
                </a:solidFill>
                <a:latin typeface="Noto Sans"/>
                <a:ea typeface="Noto Sans"/>
                <a:cs typeface="Noto Sans"/>
              </a:rPr>
              <a:t>~ 52.4 GiB</a:t>
            </a:r>
            <a:r>
              <a:rPr lang="en-IN" sz="2000" b="0" i="0" dirty="0">
                <a:solidFill>
                  <a:srgbClr val="273540"/>
                </a:solidFill>
                <a:effectLst/>
                <a:latin typeface="LatoWeb"/>
              </a:rPr>
              <a:t>)</a:t>
            </a:r>
            <a:endParaRPr sz="1600" dirty="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Structure</a:t>
            </a:r>
            <a:r>
              <a:rPr lang="en" sz="16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: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95D3509-9366-DB9F-ED4D-1B858DD88807}"/>
              </a:ext>
            </a:extLst>
          </p:cNvPr>
          <p:cNvSpPr/>
          <p:nvPr/>
        </p:nvSpPr>
        <p:spPr>
          <a:xfrm>
            <a:off x="519810" y="1952388"/>
            <a:ext cx="3797666" cy="2313335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" sz="16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Reviews Dataset</a:t>
            </a:r>
          </a:p>
          <a:p>
            <a:pPr marL="285750" lvl="4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ASIN and P</a:t>
            </a:r>
            <a:r>
              <a:rPr lang="en-IN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a</a:t>
            </a:r>
            <a:r>
              <a:rPr lang="en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rent ASIN</a:t>
            </a:r>
          </a:p>
          <a:p>
            <a:pPr marL="285750" lvl="4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Ratings and Helpful Vote</a:t>
            </a:r>
          </a:p>
          <a:p>
            <a:pPr marL="285750" lvl="4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Text and Title of Reviews</a:t>
            </a:r>
          </a:p>
          <a:p>
            <a:pPr marL="285750" lvl="4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User ID</a:t>
            </a:r>
          </a:p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DCEC801-FAD5-7833-3136-86A86E669911}"/>
              </a:ext>
            </a:extLst>
          </p:cNvPr>
          <p:cNvSpPr/>
          <p:nvPr/>
        </p:nvSpPr>
        <p:spPr>
          <a:xfrm>
            <a:off x="4571998" y="1945997"/>
            <a:ext cx="4052191" cy="2313335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16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Product Metadata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Category – Main and subcategories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Product and Store Information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Price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Number of ratings and average rating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0"/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44" name="Google Shape;144;p30"/>
          <p:cNvSpPr/>
          <p:nvPr/>
        </p:nvSpPr>
        <p:spPr>
          <a:xfrm>
            <a:off x="0" y="4818175"/>
            <a:ext cx="9144000" cy="325200"/>
          </a:xfrm>
          <a:prstGeom prst="rect">
            <a:avLst/>
          </a:prstGeom>
          <a:solidFill>
            <a:srgbClr val="3A32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5" name="Google Shape;14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325" y="4818175"/>
            <a:ext cx="933348" cy="3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0"/>
          <p:cNvSpPr txBox="1"/>
          <p:nvPr/>
        </p:nvSpPr>
        <p:spPr>
          <a:xfrm>
            <a:off x="311700" y="136975"/>
            <a:ext cx="567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90000"/>
                </a:solidFill>
                <a:latin typeface="Noto Sans"/>
                <a:ea typeface="Noto Sans"/>
                <a:cs typeface="Noto Sans"/>
                <a:sym typeface="Noto Sans"/>
              </a:rPr>
              <a:t>Data Preparation</a:t>
            </a:r>
            <a:endParaRPr sz="1800" b="1">
              <a:solidFill>
                <a:srgbClr val="9900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7" name="Google Shape;147;p30"/>
          <p:cNvSpPr txBox="1"/>
          <p:nvPr/>
        </p:nvSpPr>
        <p:spPr>
          <a:xfrm>
            <a:off x="399500" y="469727"/>
            <a:ext cx="8159700" cy="447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Loading 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Parquet files loaded into </a:t>
            </a:r>
            <a:r>
              <a:rPr lang="en-US" sz="13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Spark </a:t>
            </a:r>
            <a:r>
              <a:rPr lang="en-US" sz="1300" b="1" dirty="0" err="1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DataFrame</a:t>
            </a:r>
            <a:endParaRPr sz="1300" b="1" dirty="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Preprocessing/Cleaning</a:t>
            </a:r>
            <a:r>
              <a:rPr lang="en" sz="15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:</a:t>
            </a:r>
            <a:endParaRPr sz="1500" dirty="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IN" sz="13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Format Realignment</a:t>
            </a: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:</a:t>
            </a: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"/>
              <a:buChar char="○"/>
            </a:pP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Changed format of timestamp to Pandas datetime object</a:t>
            </a: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"/>
              <a:buChar char="○"/>
            </a:pP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Changed format of price from string to long</a:t>
            </a: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"/>
              <a:buChar char="○"/>
            </a:pP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Flattened the nested metadata for easier processing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IN" sz="13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Null Checks</a:t>
            </a: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:</a:t>
            </a: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"/>
              <a:buChar char="○"/>
            </a:pP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Removed columns like author information considering 99% null values</a:t>
            </a: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"/>
              <a:buChar char="○"/>
            </a:pP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Removed rows with null values in categories and main categories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IN" sz="13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Imputations</a:t>
            </a: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:</a:t>
            </a: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"/>
              <a:buChar char="○"/>
            </a:pP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Imputed blank price rows with average of their respective categories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IN" sz="13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Outlier Removal</a:t>
            </a: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:</a:t>
            </a: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"/>
              <a:buChar char="○"/>
            </a:pP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Removed reviews by authors who have unusually high number of reviews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IN" sz="1300" b="1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Business Checks</a:t>
            </a: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:</a:t>
            </a: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oto Sans"/>
              <a:buChar char="○"/>
            </a:pP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Only include reviews of products which have valid ASINs in the metadata</a:t>
            </a: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-IN" sz="1300" dirty="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Removed reviews from authors with unverified purchases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62" name="Google Shape;162;p32"/>
          <p:cNvSpPr/>
          <p:nvPr/>
        </p:nvSpPr>
        <p:spPr>
          <a:xfrm>
            <a:off x="0" y="4818175"/>
            <a:ext cx="9144000" cy="325200"/>
          </a:xfrm>
          <a:prstGeom prst="rect">
            <a:avLst/>
          </a:prstGeom>
          <a:solidFill>
            <a:srgbClr val="3A32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325" y="4818175"/>
            <a:ext cx="933348" cy="3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2"/>
          <p:cNvSpPr txBox="1"/>
          <p:nvPr/>
        </p:nvSpPr>
        <p:spPr>
          <a:xfrm>
            <a:off x="311700" y="136975"/>
            <a:ext cx="567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990000"/>
                </a:solidFill>
                <a:latin typeface="Noto Sans"/>
                <a:ea typeface="Noto Sans"/>
                <a:cs typeface="Noto Sans"/>
                <a:sym typeface="Noto Sans"/>
              </a:rPr>
              <a:t>Exploratory Data Analysis</a:t>
            </a:r>
            <a:endParaRPr sz="1800" b="1" dirty="0">
              <a:solidFill>
                <a:srgbClr val="9900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81F7A5-E51F-8E07-6E0D-6EE54423DC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1" y="666959"/>
            <a:ext cx="4184886" cy="20693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6B5812-DDDC-D338-5FD6-431CA577E9D5}"/>
              </a:ext>
            </a:extLst>
          </p:cNvPr>
          <p:cNvSpPr txBox="1"/>
          <p:nvPr/>
        </p:nvSpPr>
        <p:spPr>
          <a:xfrm>
            <a:off x="4647537" y="764863"/>
            <a:ext cx="43639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Key Insights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The review counts has been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steadily increasing 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since 2002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 see a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drop 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towards the end of our timeline, this could be because all the data hasn’t been collected yet</a:t>
            </a:r>
          </a:p>
          <a:p>
            <a:endParaRPr lang="en-US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319D7A-1D68-9FE2-404A-96181D37F9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4195" y="2778199"/>
            <a:ext cx="4757338" cy="19980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5834E2-A46F-FC01-4243-4ACFBE99FA65}"/>
              </a:ext>
            </a:extLst>
          </p:cNvPr>
          <p:cNvSpPr txBox="1"/>
          <p:nvPr/>
        </p:nvSpPr>
        <p:spPr>
          <a:xfrm>
            <a:off x="222146" y="2957605"/>
            <a:ext cx="395392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Key Insights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For the recent years (from 2018), the review volumes have been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fairly consistent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Some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peaks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observed during end of the year considering increased number of purchases through the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holiday season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 also observe an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all-time peak 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during 2020-2021 which could be the effect of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Covid-19 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and increase in online purchases</a:t>
            </a:r>
          </a:p>
          <a:p>
            <a:endParaRPr lang="en-US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0F807A3-DD31-0764-0563-DFD9B3135F49}"/>
              </a:ext>
            </a:extLst>
          </p:cNvPr>
          <p:cNvSpPr/>
          <p:nvPr/>
        </p:nvSpPr>
        <p:spPr>
          <a:xfrm>
            <a:off x="5999827" y="2891616"/>
            <a:ext cx="240718" cy="2192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40B217B-5D39-C8D4-B805-393E0E0571FD}"/>
              </a:ext>
            </a:extLst>
          </p:cNvPr>
          <p:cNvSpPr/>
          <p:nvPr/>
        </p:nvSpPr>
        <p:spPr>
          <a:xfrm>
            <a:off x="6849812" y="2930892"/>
            <a:ext cx="240718" cy="2192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>
          <a:extLst>
            <a:ext uri="{FF2B5EF4-FFF2-40B4-BE49-F238E27FC236}">
              <a16:creationId xmlns:a16="http://schemas.microsoft.com/office/drawing/2014/main" id="{64283777-4882-23C6-4BB7-EEC9A9D73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>
            <a:extLst>
              <a:ext uri="{FF2B5EF4-FFF2-40B4-BE49-F238E27FC236}">
                <a16:creationId xmlns:a16="http://schemas.microsoft.com/office/drawing/2014/main" id="{23A4474C-A249-5CF9-8C18-A63024AC086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62" name="Google Shape;162;p32">
            <a:extLst>
              <a:ext uri="{FF2B5EF4-FFF2-40B4-BE49-F238E27FC236}">
                <a16:creationId xmlns:a16="http://schemas.microsoft.com/office/drawing/2014/main" id="{FA1B1158-511A-8A76-E745-7438425581D8}"/>
              </a:ext>
            </a:extLst>
          </p:cNvPr>
          <p:cNvSpPr/>
          <p:nvPr/>
        </p:nvSpPr>
        <p:spPr>
          <a:xfrm>
            <a:off x="0" y="4818175"/>
            <a:ext cx="9144000" cy="325200"/>
          </a:xfrm>
          <a:prstGeom prst="rect">
            <a:avLst/>
          </a:prstGeom>
          <a:solidFill>
            <a:srgbClr val="3A32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32">
            <a:extLst>
              <a:ext uri="{FF2B5EF4-FFF2-40B4-BE49-F238E27FC236}">
                <a16:creationId xmlns:a16="http://schemas.microsoft.com/office/drawing/2014/main" id="{3C938800-E439-88AD-4FFA-FC2DE56C602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325" y="4818175"/>
            <a:ext cx="933348" cy="3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2">
            <a:extLst>
              <a:ext uri="{FF2B5EF4-FFF2-40B4-BE49-F238E27FC236}">
                <a16:creationId xmlns:a16="http://schemas.microsoft.com/office/drawing/2014/main" id="{2C12FEA2-A39D-CD2C-01EA-76D1E6924D24}"/>
              </a:ext>
            </a:extLst>
          </p:cNvPr>
          <p:cNvSpPr txBox="1"/>
          <p:nvPr/>
        </p:nvSpPr>
        <p:spPr>
          <a:xfrm>
            <a:off x="311700" y="136975"/>
            <a:ext cx="567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90000"/>
                </a:solidFill>
                <a:latin typeface="Noto Sans"/>
                <a:ea typeface="Noto Sans"/>
                <a:cs typeface="Noto Sans"/>
                <a:sym typeface="Noto Sans"/>
              </a:rPr>
              <a:t>Exploratory Data Analysis</a:t>
            </a:r>
            <a:endParaRPr sz="1800" b="1">
              <a:solidFill>
                <a:srgbClr val="9900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1E374-0413-ADCF-7E59-1C8A8563F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125" y="666959"/>
            <a:ext cx="4646559" cy="20102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2AA866B-680B-6141-046B-CD4289E0F6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2218" y="2752088"/>
            <a:ext cx="4646559" cy="19330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F63B5A-C877-3A9C-C765-0335A3BF6969}"/>
              </a:ext>
            </a:extLst>
          </p:cNvPr>
          <p:cNvSpPr txBox="1"/>
          <p:nvPr/>
        </p:nvSpPr>
        <p:spPr>
          <a:xfrm>
            <a:off x="4865683" y="764863"/>
            <a:ext cx="41458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Key Insights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The review volume across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top products 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have been fairly stable with some peaks during some months of the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Some products like “Beam Electronics Car Phone Holder” has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unusually high reviews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These products should be checked for duplicates more carefully</a:t>
            </a:r>
          </a:p>
          <a:p>
            <a:endParaRPr lang="en-US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FF32A-E754-10F3-8201-8268A54AA4E4}"/>
              </a:ext>
            </a:extLst>
          </p:cNvPr>
          <p:cNvSpPr txBox="1"/>
          <p:nvPr/>
        </p:nvSpPr>
        <p:spPr>
          <a:xfrm>
            <a:off x="113244" y="2810290"/>
            <a:ext cx="399208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Key Insights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Three product categories, All Beauty, Cell Phone and Accessories and Automotive have the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highest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number of reviews all across timeline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There is a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higher chance of duplicates 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being present for these categories</a:t>
            </a:r>
          </a:p>
          <a:p>
            <a:endParaRPr lang="en-US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540247E-7D46-4DD7-76A9-3EA1706B9DD6}"/>
              </a:ext>
            </a:extLst>
          </p:cNvPr>
          <p:cNvSpPr/>
          <p:nvPr/>
        </p:nvSpPr>
        <p:spPr>
          <a:xfrm>
            <a:off x="3196992" y="751941"/>
            <a:ext cx="240718" cy="2192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40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>
          <a:extLst>
            <a:ext uri="{FF2B5EF4-FFF2-40B4-BE49-F238E27FC236}">
              <a16:creationId xmlns:a16="http://schemas.microsoft.com/office/drawing/2014/main" id="{6DEFE2FB-7036-242F-AD01-EC78B9BD1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>
            <a:extLst>
              <a:ext uri="{FF2B5EF4-FFF2-40B4-BE49-F238E27FC236}">
                <a16:creationId xmlns:a16="http://schemas.microsoft.com/office/drawing/2014/main" id="{F9B584AE-6926-E848-1A19-7E72397C564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62" name="Google Shape;162;p32">
            <a:extLst>
              <a:ext uri="{FF2B5EF4-FFF2-40B4-BE49-F238E27FC236}">
                <a16:creationId xmlns:a16="http://schemas.microsoft.com/office/drawing/2014/main" id="{65C3ACC7-5146-E5F0-40CA-C491F309FFD8}"/>
              </a:ext>
            </a:extLst>
          </p:cNvPr>
          <p:cNvSpPr/>
          <p:nvPr/>
        </p:nvSpPr>
        <p:spPr>
          <a:xfrm>
            <a:off x="0" y="4818175"/>
            <a:ext cx="9144000" cy="325200"/>
          </a:xfrm>
          <a:prstGeom prst="rect">
            <a:avLst/>
          </a:prstGeom>
          <a:solidFill>
            <a:srgbClr val="3A32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32">
            <a:extLst>
              <a:ext uri="{FF2B5EF4-FFF2-40B4-BE49-F238E27FC236}">
                <a16:creationId xmlns:a16="http://schemas.microsoft.com/office/drawing/2014/main" id="{32145397-B49D-D7BE-7112-89D3346269D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325" y="4818175"/>
            <a:ext cx="933348" cy="3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2">
            <a:extLst>
              <a:ext uri="{FF2B5EF4-FFF2-40B4-BE49-F238E27FC236}">
                <a16:creationId xmlns:a16="http://schemas.microsoft.com/office/drawing/2014/main" id="{8CC55EC6-CE80-64C2-B728-96821ED360C9}"/>
              </a:ext>
            </a:extLst>
          </p:cNvPr>
          <p:cNvSpPr txBox="1"/>
          <p:nvPr/>
        </p:nvSpPr>
        <p:spPr>
          <a:xfrm>
            <a:off x="311700" y="136975"/>
            <a:ext cx="567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90000"/>
                </a:solidFill>
                <a:latin typeface="Noto Sans"/>
                <a:ea typeface="Noto Sans"/>
                <a:cs typeface="Noto Sans"/>
                <a:sym typeface="Noto Sans"/>
              </a:rPr>
              <a:t>Exploratory Data Analysis</a:t>
            </a:r>
            <a:endParaRPr sz="1800" b="1">
              <a:solidFill>
                <a:srgbClr val="9900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E34163-2586-734C-54E8-6C3AFBFB4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222" y="646848"/>
            <a:ext cx="4168312" cy="29977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2FFCC0-55A2-4191-CF4E-4A57AB3A67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0490" y="646730"/>
            <a:ext cx="4097010" cy="30078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D9DC18-82AF-58B6-9FE6-087E489F8C05}"/>
              </a:ext>
            </a:extLst>
          </p:cNvPr>
          <p:cNvSpPr txBox="1"/>
          <p:nvPr/>
        </p:nvSpPr>
        <p:spPr>
          <a:xfrm>
            <a:off x="113244" y="3589471"/>
            <a:ext cx="9030756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Key Insights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For lower priced products, the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variance in average rating is higher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this variance decreases as price increases. For example, a product priced $30 has ratings ranging from 0 to 5 which is not the case for a product priced $900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As for the the number of reviews, as the price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increases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the volume of reviews decrease.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One of the reasons for both observations could be that the number of </a:t>
            </a:r>
            <a:r>
              <a:rPr lang="en-US" sz="1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customer purchases 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are higher for lower prices</a:t>
            </a:r>
          </a:p>
        </p:txBody>
      </p:sp>
    </p:spTree>
    <p:extLst>
      <p:ext uri="{BB962C8B-B14F-4D97-AF65-F5344CB8AC3E}">
        <p14:creationId xmlns:p14="http://schemas.microsoft.com/office/powerpoint/2010/main" val="1513110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>
          <a:extLst>
            <a:ext uri="{FF2B5EF4-FFF2-40B4-BE49-F238E27FC236}">
              <a16:creationId xmlns:a16="http://schemas.microsoft.com/office/drawing/2014/main" id="{F0F9B523-A145-421E-5970-B496E733D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>
            <a:extLst>
              <a:ext uri="{FF2B5EF4-FFF2-40B4-BE49-F238E27FC236}">
                <a16:creationId xmlns:a16="http://schemas.microsoft.com/office/drawing/2014/main" id="{B70B0821-D739-BE2E-48C0-7756463734C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62" name="Google Shape;162;p32">
            <a:extLst>
              <a:ext uri="{FF2B5EF4-FFF2-40B4-BE49-F238E27FC236}">
                <a16:creationId xmlns:a16="http://schemas.microsoft.com/office/drawing/2014/main" id="{87676217-4E51-2AD2-3B91-D98D185B6100}"/>
              </a:ext>
            </a:extLst>
          </p:cNvPr>
          <p:cNvSpPr/>
          <p:nvPr/>
        </p:nvSpPr>
        <p:spPr>
          <a:xfrm>
            <a:off x="0" y="4818175"/>
            <a:ext cx="9144000" cy="325200"/>
          </a:xfrm>
          <a:prstGeom prst="rect">
            <a:avLst/>
          </a:prstGeom>
          <a:solidFill>
            <a:srgbClr val="3A32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32">
            <a:extLst>
              <a:ext uri="{FF2B5EF4-FFF2-40B4-BE49-F238E27FC236}">
                <a16:creationId xmlns:a16="http://schemas.microsoft.com/office/drawing/2014/main" id="{0693D4BF-5B01-05D6-FA7F-BB5F51BD60E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325" y="4818175"/>
            <a:ext cx="933348" cy="3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2">
            <a:extLst>
              <a:ext uri="{FF2B5EF4-FFF2-40B4-BE49-F238E27FC236}">
                <a16:creationId xmlns:a16="http://schemas.microsoft.com/office/drawing/2014/main" id="{BB747787-52F4-4776-F87B-C1093FE3DE35}"/>
              </a:ext>
            </a:extLst>
          </p:cNvPr>
          <p:cNvSpPr txBox="1"/>
          <p:nvPr/>
        </p:nvSpPr>
        <p:spPr>
          <a:xfrm>
            <a:off x="311700" y="136975"/>
            <a:ext cx="567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90000"/>
                </a:solidFill>
                <a:latin typeface="Noto Sans"/>
                <a:ea typeface="Noto Sans"/>
                <a:cs typeface="Noto Sans"/>
                <a:sym typeface="Noto Sans"/>
              </a:rPr>
              <a:t>Exploratory Data Analysis</a:t>
            </a:r>
            <a:endParaRPr sz="1800" b="1">
              <a:solidFill>
                <a:srgbClr val="9900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026" name="Picture 2" descr="Output image">
            <a:extLst>
              <a:ext uri="{FF2B5EF4-FFF2-40B4-BE49-F238E27FC236}">
                <a16:creationId xmlns:a16="http://schemas.microsoft.com/office/drawing/2014/main" id="{CDEF717B-B221-58E4-5AF1-7DE6B7517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51" y="1429694"/>
            <a:ext cx="4187213" cy="2129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utput image">
            <a:extLst>
              <a:ext uri="{FF2B5EF4-FFF2-40B4-BE49-F238E27FC236}">
                <a16:creationId xmlns:a16="http://schemas.microsoft.com/office/drawing/2014/main" id="{C3200425-588E-F93A-0A9F-CBC003781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728" y="1429694"/>
            <a:ext cx="4321792" cy="2198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3E2DAF-C5F7-1431-5078-03046E35188B}"/>
              </a:ext>
            </a:extLst>
          </p:cNvPr>
          <p:cNvSpPr txBox="1"/>
          <p:nvPr/>
        </p:nvSpPr>
        <p:spPr>
          <a:xfrm>
            <a:off x="200851" y="750029"/>
            <a:ext cx="3992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Common Words for Reviews with </a:t>
            </a:r>
            <a:r>
              <a:rPr lang="en-US" b="1" dirty="0">
                <a:solidFill>
                  <a:srgbClr val="00B05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High</a:t>
            </a:r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Rating</a:t>
            </a:r>
            <a:endParaRPr lang="en-US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7F235B-8572-A987-6029-235B84208B33}"/>
              </a:ext>
            </a:extLst>
          </p:cNvPr>
          <p:cNvSpPr txBox="1"/>
          <p:nvPr/>
        </p:nvSpPr>
        <p:spPr>
          <a:xfrm>
            <a:off x="4571999" y="731476"/>
            <a:ext cx="3992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Common Words for Reviews with </a:t>
            </a:r>
            <a:r>
              <a:rPr lang="en-US" b="1" dirty="0">
                <a:solidFill>
                  <a:srgbClr val="FF000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Low</a:t>
            </a:r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Rating</a:t>
            </a:r>
            <a:endParaRPr lang="en-US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6E1C19-3554-7479-570C-CF77814C2D9C}"/>
              </a:ext>
            </a:extLst>
          </p:cNvPr>
          <p:cNvSpPr txBox="1"/>
          <p:nvPr/>
        </p:nvSpPr>
        <p:spPr>
          <a:xfrm>
            <a:off x="88930" y="3740840"/>
            <a:ext cx="85833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Key Insights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Good reviews have more indicative words than the bad reviews.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One common point of judgement for the customers seems to be the price of the product, although used in different sentiments (being or not being money’s worth)</a:t>
            </a:r>
          </a:p>
          <a:p>
            <a:endParaRPr lang="en-US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59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>
          <a:extLst>
            <a:ext uri="{FF2B5EF4-FFF2-40B4-BE49-F238E27FC236}">
              <a16:creationId xmlns:a16="http://schemas.microsoft.com/office/drawing/2014/main" id="{9FDA0F63-EC34-354B-D3D1-C4548F962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>
            <a:extLst>
              <a:ext uri="{FF2B5EF4-FFF2-40B4-BE49-F238E27FC236}">
                <a16:creationId xmlns:a16="http://schemas.microsoft.com/office/drawing/2014/main" id="{70E1B603-5B7A-7043-4436-7DD972950C5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628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62" name="Google Shape;162;p32">
            <a:extLst>
              <a:ext uri="{FF2B5EF4-FFF2-40B4-BE49-F238E27FC236}">
                <a16:creationId xmlns:a16="http://schemas.microsoft.com/office/drawing/2014/main" id="{7A8E792C-769C-CE57-D3C6-E86AD14E6750}"/>
              </a:ext>
            </a:extLst>
          </p:cNvPr>
          <p:cNvSpPr/>
          <p:nvPr/>
        </p:nvSpPr>
        <p:spPr>
          <a:xfrm>
            <a:off x="0" y="4818175"/>
            <a:ext cx="9144000" cy="325200"/>
          </a:xfrm>
          <a:prstGeom prst="rect">
            <a:avLst/>
          </a:prstGeom>
          <a:solidFill>
            <a:srgbClr val="3A32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32">
            <a:extLst>
              <a:ext uri="{FF2B5EF4-FFF2-40B4-BE49-F238E27FC236}">
                <a16:creationId xmlns:a16="http://schemas.microsoft.com/office/drawing/2014/main" id="{0DDD27F9-B9E8-D9FA-137D-A56707D40A1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325" y="4818175"/>
            <a:ext cx="933348" cy="3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2">
            <a:extLst>
              <a:ext uri="{FF2B5EF4-FFF2-40B4-BE49-F238E27FC236}">
                <a16:creationId xmlns:a16="http://schemas.microsoft.com/office/drawing/2014/main" id="{B3CD770B-C368-F934-7B80-2ECCB48E89B3}"/>
              </a:ext>
            </a:extLst>
          </p:cNvPr>
          <p:cNvSpPr txBox="1"/>
          <p:nvPr/>
        </p:nvSpPr>
        <p:spPr>
          <a:xfrm>
            <a:off x="311700" y="136975"/>
            <a:ext cx="567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990000"/>
                </a:solidFill>
                <a:latin typeface="Noto Sans"/>
                <a:ea typeface="Noto Sans"/>
                <a:cs typeface="Noto Sans"/>
                <a:sym typeface="Noto Sans"/>
              </a:rPr>
              <a:t>Similarity Analysis for Industrial Products</a:t>
            </a:r>
            <a:endParaRPr sz="1800" b="1" dirty="0">
              <a:solidFill>
                <a:srgbClr val="9900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83741E-FA18-6ED1-CA02-177CF7C1DB53}"/>
              </a:ext>
            </a:extLst>
          </p:cNvPr>
          <p:cNvSpPr txBox="1"/>
          <p:nvPr/>
        </p:nvSpPr>
        <p:spPr>
          <a:xfrm>
            <a:off x="242874" y="3005977"/>
            <a:ext cx="479579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Methodology</a:t>
            </a:r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Only retained the columns of text and title from the reviews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Empty vectors filtered out before fitting Hash function to avoid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Sampled dataset for computational efficiency and error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Analysis done using </a:t>
            </a:r>
            <a:r>
              <a:rPr lang="en-US" sz="12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MinHash</a:t>
            </a:r>
            <a:r>
              <a:rPr lang="en-US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LSH technique with various Jaccard similarities</a:t>
            </a:r>
          </a:p>
          <a:p>
            <a:endParaRPr lang="en-US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4927D9-AB2C-7D01-ECC3-143A08FDBB54}"/>
              </a:ext>
            </a:extLst>
          </p:cNvPr>
          <p:cNvSpPr txBox="1"/>
          <p:nvPr/>
        </p:nvSpPr>
        <p:spPr>
          <a:xfrm>
            <a:off x="248997" y="598692"/>
            <a:ext cx="858330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Example Duplicate Reviews for Industrial Products</a:t>
            </a:r>
          </a:p>
          <a:p>
            <a:r>
              <a:rPr lang="en-US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Jaccard Distance = 0.5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B06EE4-5AC5-3D5C-F646-A5F53A9BDD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1077946"/>
            <a:ext cx="6590545" cy="19212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13ABA5-9394-D40E-501B-7DE3A9540F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4196" y="2369573"/>
            <a:ext cx="3656929" cy="2191103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2212913-E1D4-744B-20D5-1C775BC7AEB5}"/>
              </a:ext>
            </a:extLst>
          </p:cNvPr>
          <p:cNvSpPr/>
          <p:nvPr/>
        </p:nvSpPr>
        <p:spPr>
          <a:xfrm>
            <a:off x="311700" y="2057400"/>
            <a:ext cx="6486665" cy="1789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CC2AAC-EFF7-31CB-8AEB-3A684B99E350}"/>
              </a:ext>
            </a:extLst>
          </p:cNvPr>
          <p:cNvSpPr txBox="1"/>
          <p:nvPr/>
        </p:nvSpPr>
        <p:spPr>
          <a:xfrm>
            <a:off x="6798365" y="1704678"/>
            <a:ext cx="17556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Jaccard distance chosen as 0.5 for further analysis to ensure we don’t miss these duplicates</a:t>
            </a:r>
          </a:p>
        </p:txBody>
      </p:sp>
    </p:spTree>
    <p:extLst>
      <p:ext uri="{BB962C8B-B14F-4D97-AF65-F5344CB8AC3E}">
        <p14:creationId xmlns:p14="http://schemas.microsoft.com/office/powerpoint/2010/main" val="197587476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</TotalTime>
  <Words>1006</Words>
  <Application>Microsoft Macintosh PowerPoint</Application>
  <PresentationFormat>On-screen Show (16:9)</PresentationFormat>
  <Paragraphs>126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LatoWeb</vt:lpstr>
      <vt:lpstr>Noto Sans Light</vt:lpstr>
      <vt:lpstr>Bebas Neue</vt:lpstr>
      <vt:lpstr>Noto Sans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Vaishnavi Kokadwar</cp:lastModifiedBy>
  <cp:revision>5</cp:revision>
  <dcterms:modified xsi:type="dcterms:W3CDTF">2025-05-30T19:40:58Z</dcterms:modified>
</cp:coreProperties>
</file>